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9" r:id="rId4"/>
    <p:sldId id="313" r:id="rId5"/>
    <p:sldId id="260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294" r:id="rId40"/>
    <p:sldId id="295" r:id="rId41"/>
    <p:sldId id="297" r:id="rId42"/>
    <p:sldId id="298" r:id="rId43"/>
    <p:sldId id="299" r:id="rId44"/>
    <p:sldId id="301" r:id="rId45"/>
    <p:sldId id="292" r:id="rId46"/>
    <p:sldId id="296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31" autoAdjust="0"/>
  </p:normalViewPr>
  <p:slideViewPr>
    <p:cSldViewPr>
      <p:cViewPr varScale="1">
        <p:scale>
          <a:sx n="64" d="100"/>
          <a:sy n="64" d="100"/>
        </p:scale>
        <p:origin x="5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924AB-25FE-42BC-BB8F-BE92E74D0A9D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A4DE7-F2D1-47DB-8851-1EEB3DD78A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29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원본데이터 </a:t>
            </a:r>
            <a:r>
              <a:rPr lang="en-US" altLang="ko-KR" dirty="0"/>
              <a:t>– </a:t>
            </a:r>
            <a:r>
              <a:rPr lang="ko-KR" altLang="en-US" dirty="0"/>
              <a:t>중요한 건 처방 내역 일련번호</a:t>
            </a:r>
            <a:r>
              <a:rPr lang="en-US" altLang="ko-KR" dirty="0"/>
              <a:t>, </a:t>
            </a:r>
            <a:r>
              <a:rPr lang="ko-KR" altLang="en-US" dirty="0"/>
              <a:t>약품일반성분코드</a:t>
            </a:r>
            <a:r>
              <a:rPr lang="en-US" altLang="ko-KR" dirty="0"/>
              <a:t> (</a:t>
            </a:r>
            <a:r>
              <a:rPr lang="ko-KR" altLang="en-US" dirty="0"/>
              <a:t>이 외 필터 사용 자료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803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58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주성분 코드를 주성분 명으로 </a:t>
            </a:r>
            <a:r>
              <a:rPr lang="ko-KR" altLang="en-US" dirty="0" err="1"/>
              <a:t>매칭을</a:t>
            </a:r>
            <a:r>
              <a:rPr lang="ko-KR" altLang="en-US" dirty="0"/>
              <a:t> 하고 </a:t>
            </a:r>
            <a:endParaRPr lang="en-US" altLang="ko-KR" dirty="0"/>
          </a:p>
          <a:p>
            <a:r>
              <a:rPr lang="ko-KR" altLang="en-US" dirty="0"/>
              <a:t>주성분 명으로 효능을 검색 한다고 설명함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분석 </a:t>
            </a:r>
            <a:r>
              <a:rPr lang="en-US" altLang="ko-KR" dirty="0"/>
              <a:t>1</a:t>
            </a:r>
            <a:r>
              <a:rPr lang="ko-KR" altLang="en-US" dirty="0"/>
              <a:t>은 주성분 코드를 주성분 명으로 </a:t>
            </a:r>
            <a:r>
              <a:rPr lang="ko-KR" altLang="en-US" dirty="0" err="1"/>
              <a:t>매칭을</a:t>
            </a:r>
            <a:r>
              <a:rPr lang="ko-KR" altLang="en-US" dirty="0"/>
              <a:t> 하기 위한 작업 중 하나 </a:t>
            </a:r>
            <a:endParaRPr lang="en-US" altLang="ko-KR" dirty="0"/>
          </a:p>
          <a:p>
            <a:r>
              <a:rPr lang="ko-KR" altLang="en-US" dirty="0"/>
              <a:t>의약품 표준 코드 파일에서 </a:t>
            </a:r>
            <a:r>
              <a:rPr lang="ko-KR" altLang="en-US" dirty="0" err="1"/>
              <a:t>중복값</a:t>
            </a:r>
            <a:r>
              <a:rPr lang="ko-KR" altLang="en-US" dirty="0"/>
              <a:t> 제거 후 주성분 코드와 주성분 명을 매칭해서 </a:t>
            </a:r>
            <a:r>
              <a:rPr lang="en-US" altLang="ko-KR" dirty="0"/>
              <a:t>medicinde_list.txt</a:t>
            </a:r>
            <a:r>
              <a:rPr lang="ko-KR" altLang="en-US" dirty="0"/>
              <a:t>로 저장 </a:t>
            </a:r>
            <a:r>
              <a:rPr lang="en-US" altLang="ko-KR" dirty="0"/>
              <a:t>(</a:t>
            </a:r>
            <a:r>
              <a:rPr lang="ko-KR" altLang="en-US" dirty="0"/>
              <a:t>아쉬운 점은 주성분 코드가 없는 알약들도 있었다</a:t>
            </a:r>
            <a:r>
              <a:rPr lang="en-US" altLang="ko-KR" dirty="0"/>
              <a:t>..) </a:t>
            </a:r>
          </a:p>
          <a:p>
            <a:endParaRPr lang="en-US" altLang="ko-KR" dirty="0"/>
          </a:p>
          <a:p>
            <a:r>
              <a:rPr lang="ko-KR" altLang="en-US" dirty="0"/>
              <a:t>검색을 위한 베이스 파일을 만들어 둔 것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4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분석하고자 하는 데이터 일에 있는 주성분 코드를 추출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31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원본 데이터에 있는 주성분 코드들이 각각 어떤 주성분인지 검색하는 과정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Code_list.txt </a:t>
            </a:r>
            <a:r>
              <a:rPr lang="ko-KR" altLang="en-US" dirty="0"/>
              <a:t>파일에서 한 </a:t>
            </a:r>
            <a:r>
              <a:rPr lang="ko-KR" altLang="en-US" dirty="0" err="1"/>
              <a:t>줄씩</a:t>
            </a:r>
            <a:r>
              <a:rPr lang="ko-KR" altLang="en-US" dirty="0"/>
              <a:t> 읽어와서 </a:t>
            </a:r>
            <a:r>
              <a:rPr lang="en-US" altLang="ko-KR" dirty="0"/>
              <a:t>medicine_list.txt</a:t>
            </a:r>
            <a:r>
              <a:rPr lang="ko-KR" altLang="en-US" dirty="0"/>
              <a:t> 에서 검색해서 주성분을 연결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Medicine_match.txt </a:t>
            </a:r>
            <a:r>
              <a:rPr lang="ko-KR" altLang="en-US" dirty="0"/>
              <a:t>파일로 저장 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medicine_match</a:t>
            </a:r>
            <a:r>
              <a:rPr lang="en-US" altLang="ko-KR" dirty="0"/>
              <a:t> </a:t>
            </a:r>
            <a:r>
              <a:rPr lang="ko-KR" altLang="en-US" dirty="0"/>
              <a:t>파일을 통해서 분석하고자 하는 데이터 파일에 어떤 성분명이 있는지를 알 수 있음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42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분석하고자 하는 원본 데이터를 </a:t>
            </a:r>
            <a:r>
              <a:rPr lang="ko-KR" altLang="en-US" dirty="0" err="1"/>
              <a:t>태블로에</a:t>
            </a:r>
            <a:r>
              <a:rPr lang="ko-KR" altLang="en-US" dirty="0"/>
              <a:t> 넣어서 시각화 후 결과 확인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694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결과를 분석하기 위해서 주성분 코드를 다시 정리를 했음 </a:t>
            </a:r>
            <a:endParaRPr lang="en-US" altLang="ko-KR" dirty="0"/>
          </a:p>
          <a:p>
            <a:r>
              <a:rPr lang="ko-KR" altLang="en-US" dirty="0"/>
              <a:t>성분이 총 </a:t>
            </a:r>
            <a:r>
              <a:rPr lang="en-US" altLang="ko-KR" dirty="0"/>
              <a:t>618</a:t>
            </a:r>
            <a:r>
              <a:rPr lang="ko-KR" altLang="en-US" dirty="0"/>
              <a:t>개가 있음 모두 분석하면 좋겠지만</a:t>
            </a:r>
            <a:r>
              <a:rPr lang="en-US" altLang="ko-KR" dirty="0"/>
              <a:t>,, </a:t>
            </a:r>
            <a:r>
              <a:rPr lang="ko-KR" altLang="en-US" dirty="0"/>
              <a:t>시간적 한계가 있었고</a:t>
            </a:r>
            <a:r>
              <a:rPr lang="en-US" altLang="ko-KR" dirty="0"/>
              <a:t>, </a:t>
            </a:r>
            <a:r>
              <a:rPr lang="ko-KR" altLang="en-US" dirty="0"/>
              <a:t>분석을 해보는 데 의미를 뒀기 때문에 </a:t>
            </a:r>
            <a:r>
              <a:rPr lang="en-US" altLang="ko-KR" dirty="0"/>
              <a:t>1</a:t>
            </a:r>
            <a:r>
              <a:rPr lang="ko-KR" altLang="en-US" dirty="0"/>
              <a:t>위부터 </a:t>
            </a:r>
            <a:r>
              <a:rPr lang="en-US" altLang="ko-KR" dirty="0"/>
              <a:t>5</a:t>
            </a:r>
            <a:r>
              <a:rPr lang="ko-KR" altLang="en-US" dirty="0" err="1"/>
              <a:t>위까지만</a:t>
            </a:r>
            <a:r>
              <a:rPr lang="ko-KR" altLang="en-US" dirty="0"/>
              <a:t> 분석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1</a:t>
            </a:r>
            <a:r>
              <a:rPr lang="ko-KR" altLang="en-US" dirty="0"/>
              <a:t>위부터 </a:t>
            </a:r>
            <a:r>
              <a:rPr lang="en-US" altLang="ko-KR" dirty="0"/>
              <a:t>5</a:t>
            </a:r>
            <a:r>
              <a:rPr lang="ko-KR" altLang="en-US" dirty="0"/>
              <a:t>위에 해당하는 주성분을 메모장에 정리해서 </a:t>
            </a:r>
            <a:r>
              <a:rPr lang="en-US" altLang="ko-KR" dirty="0"/>
              <a:t>medicine_name.txt</a:t>
            </a:r>
            <a:r>
              <a:rPr lang="ko-KR" altLang="en-US" dirty="0"/>
              <a:t>로 저장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396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Medicine_match</a:t>
            </a:r>
            <a:r>
              <a:rPr lang="ko-KR" altLang="en-US" dirty="0"/>
              <a:t>파일은 원본데이터에 있는 주성분 코드를 주성분 </a:t>
            </a:r>
            <a:r>
              <a:rPr lang="ko-KR" altLang="en-US" dirty="0" err="1"/>
              <a:t>명이랑</a:t>
            </a:r>
            <a:r>
              <a:rPr lang="ko-KR" altLang="en-US" dirty="0"/>
              <a:t> </a:t>
            </a:r>
            <a:r>
              <a:rPr lang="ko-KR" altLang="en-US" dirty="0" err="1"/>
              <a:t>매칭해둔</a:t>
            </a:r>
            <a:r>
              <a:rPr lang="ko-KR" altLang="en-US" dirty="0"/>
              <a:t> 파일 </a:t>
            </a:r>
            <a:endParaRPr lang="en-US" altLang="ko-KR" dirty="0"/>
          </a:p>
          <a:p>
            <a:r>
              <a:rPr lang="ko-KR" altLang="en-US" dirty="0"/>
              <a:t>순위 </a:t>
            </a:r>
            <a:r>
              <a:rPr lang="en-US" altLang="ko-KR" dirty="0"/>
              <a:t>5</a:t>
            </a:r>
            <a:r>
              <a:rPr lang="ko-KR" altLang="en-US" dirty="0"/>
              <a:t>개를 정리했던 </a:t>
            </a:r>
            <a:r>
              <a:rPr lang="en-US" altLang="ko-KR" dirty="0" err="1"/>
              <a:t>medicine_name</a:t>
            </a:r>
            <a:r>
              <a:rPr lang="en-US" altLang="ko-KR" dirty="0"/>
              <a:t> </a:t>
            </a:r>
            <a:r>
              <a:rPr lang="ko-KR" altLang="en-US" dirty="0"/>
              <a:t>파일에서 한 </a:t>
            </a:r>
            <a:r>
              <a:rPr lang="ko-KR" altLang="en-US" dirty="0" err="1"/>
              <a:t>줄씩</a:t>
            </a:r>
            <a:r>
              <a:rPr lang="ko-KR" altLang="en-US" dirty="0"/>
              <a:t> 읽어와서 </a:t>
            </a:r>
            <a:r>
              <a:rPr lang="en-US" altLang="ko-KR" dirty="0"/>
              <a:t>match </a:t>
            </a:r>
            <a:r>
              <a:rPr lang="ko-KR" altLang="en-US" dirty="0"/>
              <a:t>파일에서 검색하고 주성분 이름을 출력 </a:t>
            </a:r>
            <a:br>
              <a:rPr lang="en-US" altLang="ko-KR" dirty="0"/>
            </a:br>
            <a:r>
              <a:rPr lang="ko-KR" altLang="en-US" dirty="0"/>
              <a:t>아까 앞에서 없는 값이 있다고 했음</a:t>
            </a:r>
            <a:r>
              <a:rPr lang="en-US" altLang="ko-KR" dirty="0"/>
              <a:t>. </a:t>
            </a:r>
            <a:r>
              <a:rPr lang="ko-KR" altLang="en-US" dirty="0"/>
              <a:t>그거에 </a:t>
            </a:r>
            <a:r>
              <a:rPr lang="ko-KR" altLang="en-US" dirty="0" err="1"/>
              <a:t>해다앟면</a:t>
            </a:r>
            <a:r>
              <a:rPr lang="ko-KR" altLang="en-US" dirty="0"/>
              <a:t> 파일에 존재하지 않다는 걸 출력하도록 설정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278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코드는 굳이 다시 볼 필요 없으니 문자열을 공백 기준으로 나눠서 주성분 명만출력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결과를 </a:t>
            </a:r>
            <a:r>
              <a:rPr lang="en-US" altLang="ko-KR" dirty="0"/>
              <a:t>medicine.txt</a:t>
            </a:r>
            <a:r>
              <a:rPr lang="ko-KR" altLang="en-US" dirty="0"/>
              <a:t>에 저장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021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자료를 통해서 주성분명으로 효능을 검색 </a:t>
            </a:r>
            <a:endParaRPr lang="en-US" altLang="ko-KR" dirty="0"/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결과가 나온다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396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성분과 </a:t>
            </a:r>
            <a:r>
              <a:rPr lang="en-US" altLang="ko-KR" dirty="0"/>
              <a:t>– </a:t>
            </a:r>
            <a:r>
              <a:rPr lang="ko-KR" altLang="en-US" dirty="0"/>
              <a:t>효능만 출력하도록 수정해서 오른쪽 처럼 해당 성분에 대한 효능을 확인했다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22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주성분 코드만으로는 분석이 불가능함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400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12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 모든 처방에 해열</a:t>
            </a:r>
            <a:r>
              <a:rPr lang="en-US" altLang="ko-KR" dirty="0"/>
              <a:t>, </a:t>
            </a:r>
            <a:r>
              <a:rPr lang="ko-KR" altLang="en-US" dirty="0"/>
              <a:t>진통제가 많이 처방이 되기 때문에 </a:t>
            </a:r>
            <a:r>
              <a:rPr lang="ko-KR" altLang="en-US" dirty="0" err="1"/>
              <a:t>아세트</a:t>
            </a:r>
            <a:r>
              <a:rPr lang="ko-KR" altLang="en-US" dirty="0"/>
              <a:t> </a:t>
            </a:r>
            <a:r>
              <a:rPr lang="ko-KR" altLang="en-US" dirty="0" err="1"/>
              <a:t>아미노펜이나</a:t>
            </a:r>
            <a:r>
              <a:rPr lang="ko-KR" altLang="en-US" dirty="0"/>
              <a:t> </a:t>
            </a:r>
            <a:r>
              <a:rPr lang="ko-KR" altLang="en-US" dirty="0" err="1"/>
              <a:t>이부프로펜의</a:t>
            </a:r>
            <a:r>
              <a:rPr lang="ko-KR" altLang="en-US" dirty="0"/>
              <a:t> 순위가 제일 높을 것이라고 생각했는데 </a:t>
            </a:r>
            <a:r>
              <a:rPr lang="ko-KR" altLang="en-US" dirty="0" err="1"/>
              <a:t>소화성</a:t>
            </a:r>
            <a:r>
              <a:rPr lang="ko-KR" altLang="en-US" dirty="0"/>
              <a:t> </a:t>
            </a:r>
            <a:r>
              <a:rPr lang="ko-KR" altLang="en-US" dirty="0" err="1"/>
              <a:t>궤양용제</a:t>
            </a:r>
            <a:r>
              <a:rPr lang="ko-KR" altLang="en-US" dirty="0"/>
              <a:t> 효능을 가진 </a:t>
            </a:r>
            <a:r>
              <a:rPr lang="ko-KR" altLang="en-US" dirty="0" err="1"/>
              <a:t>레바미피드</a:t>
            </a:r>
            <a:r>
              <a:rPr lang="ko-KR" altLang="en-US" dirty="0"/>
              <a:t> 성분이 가장 높았다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514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성별에 따른 시각화는 </a:t>
            </a:r>
            <a:r>
              <a:rPr lang="en-US" altLang="ko-KR" dirty="0"/>
              <a:t>2</a:t>
            </a:r>
            <a:r>
              <a:rPr lang="ko-KR" altLang="en-US" dirty="0"/>
              <a:t>가지 형태로 분석 </a:t>
            </a:r>
            <a:endParaRPr lang="en-US" altLang="ko-KR" dirty="0"/>
          </a:p>
          <a:p>
            <a:r>
              <a:rPr lang="ko-KR" altLang="en-US" dirty="0"/>
              <a:t>왼쪽은 약품별로 여성과 남성을 색으로 구분해서 표현 </a:t>
            </a:r>
            <a:endParaRPr lang="en-US" altLang="ko-KR" dirty="0"/>
          </a:p>
          <a:p>
            <a:r>
              <a:rPr lang="ko-KR" altLang="en-US" dirty="0"/>
              <a:t>오른쪽은 여성과 남성을 먼저 구분하고 각각 </a:t>
            </a:r>
            <a:r>
              <a:rPr lang="ko-KR" altLang="en-US" dirty="0" err="1"/>
              <a:t>트리맵으로</a:t>
            </a:r>
            <a:r>
              <a:rPr lang="ko-KR" altLang="en-US" dirty="0"/>
              <a:t> 표현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7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성별에 따라서는 여성에게 많이 발생하거나 남성에게 많이 발생하는 질병에 다르다고 알고 있음 </a:t>
            </a:r>
            <a:r>
              <a:rPr lang="en-US" altLang="ko-KR" dirty="0"/>
              <a:t>top5</a:t>
            </a:r>
            <a:r>
              <a:rPr lang="ko-KR" altLang="en-US" dirty="0"/>
              <a:t>는 </a:t>
            </a:r>
            <a:r>
              <a:rPr lang="ko-KR" altLang="en-US" dirty="0" err="1"/>
              <a:t>동일히자만</a:t>
            </a:r>
            <a:r>
              <a:rPr lang="ko-KR" altLang="en-US" dirty="0"/>
              <a:t> 더 많이 하면 종류도 달라지지 </a:t>
            </a:r>
            <a:r>
              <a:rPr lang="ko-KR" altLang="en-US" dirty="0" err="1"/>
              <a:t>않으까</a:t>
            </a:r>
            <a:r>
              <a:rPr lang="ko-KR" altLang="en-US" dirty="0"/>
              <a:t> </a:t>
            </a:r>
            <a:r>
              <a:rPr lang="en-US" altLang="ko-KR" dirty="0"/>
              <a:t>,, 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753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증상 </a:t>
            </a:r>
            <a:r>
              <a:rPr lang="en-US" altLang="ko-KR" dirty="0"/>
              <a:t>= </a:t>
            </a:r>
            <a:r>
              <a:rPr lang="ko-KR" altLang="en-US" dirty="0"/>
              <a:t>즉 머리가 아파요 진통제  </a:t>
            </a:r>
            <a:br>
              <a:rPr lang="en-US" altLang="ko-KR" dirty="0"/>
            </a:br>
            <a:r>
              <a:rPr lang="ko-KR" altLang="en-US" dirty="0"/>
              <a:t>다리가 아파요 </a:t>
            </a:r>
            <a:r>
              <a:rPr lang="en-US" altLang="ko-KR" dirty="0"/>
              <a:t>– </a:t>
            </a:r>
            <a:r>
              <a:rPr lang="ko-KR" altLang="en-US" dirty="0"/>
              <a:t>근육이완제 </a:t>
            </a:r>
            <a:endParaRPr lang="en-US" altLang="ko-KR" dirty="0"/>
          </a:p>
          <a:p>
            <a:r>
              <a:rPr lang="ko-KR" altLang="en-US" dirty="0"/>
              <a:t>이런 식으로 분석을 원함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내가 갖고 있는 정보로 분석을 하기 위해서는 </a:t>
            </a:r>
            <a:br>
              <a:rPr lang="en-US" altLang="ko-KR" dirty="0"/>
            </a:br>
            <a:r>
              <a:rPr lang="ko-KR" altLang="en-US" dirty="0"/>
              <a:t>주성분명을 효능별로 정리를 </a:t>
            </a:r>
            <a:r>
              <a:rPr lang="ko-KR" altLang="en-US" dirty="0" err="1"/>
              <a:t>해두고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증상에 대한 데이터를 찾아서 효능을 매칭하고 </a:t>
            </a:r>
            <a:br>
              <a:rPr lang="en-US" altLang="ko-KR" dirty="0"/>
            </a:br>
            <a:r>
              <a:rPr lang="ko-KR" altLang="en-US" dirty="0"/>
              <a:t>증상에 대해서 </a:t>
            </a:r>
            <a:r>
              <a:rPr lang="ko-KR" altLang="en-US" dirty="0" err="1"/>
              <a:t>그룹핑한</a:t>
            </a:r>
            <a:r>
              <a:rPr lang="ko-KR" altLang="en-US" dirty="0"/>
              <a:t> 자료 중에서 어떤 성분약이 </a:t>
            </a:r>
            <a:r>
              <a:rPr lang="ko-KR" altLang="en-US" dirty="0" err="1"/>
              <a:t>처방되었는지의</a:t>
            </a:r>
            <a:r>
              <a:rPr lang="ko-KR" altLang="en-US" dirty="0"/>
              <a:t> 과정을 거쳐야 함 </a:t>
            </a:r>
            <a:endParaRPr lang="en-US" altLang="ko-KR" dirty="0"/>
          </a:p>
          <a:p>
            <a:r>
              <a:rPr lang="ko-KR" altLang="en-US" dirty="0"/>
              <a:t>증상에 대해서 어떤 효능이 필요한지 알아서 </a:t>
            </a:r>
            <a:r>
              <a:rPr lang="en-US" altLang="ko-KR" dirty="0"/>
              <a:t>..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51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주성분은 다르지만 효능은 같을 수 있음 </a:t>
            </a:r>
          </a:p>
          <a:p>
            <a:endParaRPr lang="en-US" altLang="ko-KR" dirty="0"/>
          </a:p>
          <a:p>
            <a:r>
              <a:rPr lang="ko-KR" altLang="en-US" dirty="0"/>
              <a:t>효능별로 묶기 위해서 주성분명만 정리된 파일 필요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주성분 명만 갖고 있는 베이스 파일을 만든 것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07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주성분명 목록 파일에서 한 </a:t>
            </a:r>
            <a:r>
              <a:rPr lang="ko-KR" altLang="en-US" dirty="0" err="1"/>
              <a:t>줄씩</a:t>
            </a:r>
            <a:r>
              <a:rPr lang="ko-KR" altLang="en-US" dirty="0"/>
              <a:t> 읽어와서 오픈 </a:t>
            </a:r>
            <a:r>
              <a:rPr lang="en-US" altLang="ko-KR" dirty="0"/>
              <a:t>API </a:t>
            </a:r>
            <a:r>
              <a:rPr lang="ko-KR" altLang="en-US" dirty="0"/>
              <a:t>자료에서 검색을 하고 효능별로 </a:t>
            </a:r>
            <a:r>
              <a:rPr lang="ko-KR" altLang="en-US" dirty="0" err="1"/>
              <a:t>그룹핑을</a:t>
            </a:r>
            <a:r>
              <a:rPr lang="ko-KR" altLang="en-US" dirty="0"/>
              <a:t> </a:t>
            </a:r>
            <a:r>
              <a:rPr lang="ko-KR" altLang="en-US" dirty="0" err="1"/>
              <a:t>해줌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효능 이름</a:t>
            </a:r>
            <a:r>
              <a:rPr lang="en-US" altLang="ko-KR" dirty="0"/>
              <a:t>.txt</a:t>
            </a:r>
            <a:r>
              <a:rPr lang="ko-KR" altLang="en-US" dirty="0"/>
              <a:t> 파일에 주성분명이 정리된 것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83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효능별로 파일이 생성됨 </a:t>
            </a:r>
            <a:br>
              <a:rPr lang="en-US" altLang="ko-KR" dirty="0"/>
            </a:br>
            <a:r>
              <a:rPr lang="ko-KR" altLang="en-US" dirty="0"/>
              <a:t>쭉 정리가 된다</a:t>
            </a:r>
            <a:r>
              <a:rPr lang="en-US" altLang="ko-KR" dirty="0"/>
              <a:t>. .. </a:t>
            </a:r>
          </a:p>
          <a:p>
            <a:endParaRPr lang="en-US" altLang="ko-KR" dirty="0"/>
          </a:p>
          <a:p>
            <a:r>
              <a:rPr lang="ko-KR" altLang="en-US" dirty="0"/>
              <a:t>그런데 증상에 대한 자료를 못 찾았고 </a:t>
            </a:r>
            <a:br>
              <a:rPr lang="en-US" altLang="ko-KR" dirty="0"/>
            </a:br>
            <a:r>
              <a:rPr lang="ko-KR" altLang="en-US" dirty="0"/>
              <a:t>정리에 시간이 너무 오래 걸림 </a:t>
            </a:r>
            <a:r>
              <a:rPr lang="en-US" altLang="ko-KR" dirty="0"/>
              <a:t>… </a:t>
            </a:r>
          </a:p>
          <a:p>
            <a:endParaRPr lang="en-US" altLang="ko-KR" dirty="0"/>
          </a:p>
          <a:p>
            <a:r>
              <a:rPr lang="ko-KR" altLang="en-US" dirty="0"/>
              <a:t>노트북에서 할 수 있는 처리의 한계 </a:t>
            </a:r>
            <a:r>
              <a:rPr lang="en-US" altLang="ko-KR" dirty="0"/>
              <a:t>…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98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성분별</a:t>
            </a:r>
            <a:r>
              <a:rPr lang="ko-KR" altLang="en-US" dirty="0"/>
              <a:t> 평균 처방 일수는 총 투여일수를 활용하면 될 것 같은데 수학적 지식 부족으로</a:t>
            </a:r>
            <a:r>
              <a:rPr lang="en-US" altLang="ko-KR" dirty="0"/>
              <a:t>,, </a:t>
            </a:r>
            <a:r>
              <a:rPr lang="ko-KR" altLang="en-US" dirty="0"/>
              <a:t>어떻게 계산을 </a:t>
            </a:r>
            <a:r>
              <a:rPr lang="ko-KR" altLang="en-US" dirty="0" err="1"/>
              <a:t>해야할지는</a:t>
            </a:r>
            <a:r>
              <a:rPr lang="ko-KR" altLang="en-US" dirty="0"/>
              <a:t> </a:t>
            </a:r>
            <a:r>
              <a:rPr lang="en-US" altLang="ko-KR" dirty="0"/>
              <a:t>,, </a:t>
            </a:r>
            <a:r>
              <a:rPr lang="ko-KR" altLang="en-US" dirty="0"/>
              <a:t>아직 결정을 못 했다 </a:t>
            </a:r>
            <a:r>
              <a:rPr lang="en-US" altLang="ko-KR" dirty="0"/>
              <a:t>.. </a:t>
            </a:r>
          </a:p>
          <a:p>
            <a:r>
              <a:rPr lang="ko-KR" altLang="en-US" dirty="0"/>
              <a:t>공부를 하고 결정을 </a:t>
            </a:r>
            <a:r>
              <a:rPr lang="ko-KR" altLang="en-US" dirty="0" err="1"/>
              <a:t>해야할</a:t>
            </a:r>
            <a:r>
              <a:rPr lang="ko-KR" altLang="en-US" dirty="0"/>
              <a:t> 듯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865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</a:t>
            </a:r>
            <a:r>
              <a:rPr lang="ko-KR" altLang="en-US" dirty="0" err="1"/>
              <a:t>데이터랑</a:t>
            </a:r>
            <a:r>
              <a:rPr lang="ko-KR" altLang="en-US" dirty="0"/>
              <a:t> 계산 방법 연구 필요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원본 데이터를 시각화를 하고 다시 주성분 명으로 </a:t>
            </a:r>
            <a:r>
              <a:rPr lang="ko-KR" altLang="en-US" dirty="0" err="1"/>
              <a:t>매칭을</a:t>
            </a:r>
            <a:r>
              <a:rPr lang="ko-KR" altLang="en-US" dirty="0"/>
              <a:t> </a:t>
            </a:r>
            <a:r>
              <a:rPr lang="ko-KR" altLang="en-US" dirty="0" err="1"/>
              <a:t>했었는데</a:t>
            </a:r>
            <a:r>
              <a:rPr lang="ko-KR" altLang="en-US" dirty="0"/>
              <a:t> 시각화의 의미가 사라진 것 같다는 생각이 들었음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나이대별로 사용하는 종류가 같았음 그렇지만 아이와 성인에게 처방은 분명 다를 것</a:t>
            </a:r>
            <a:r>
              <a:rPr lang="en-US" altLang="ko-KR" dirty="0"/>
              <a:t>. </a:t>
            </a:r>
            <a:r>
              <a:rPr lang="ko-KR" altLang="en-US" dirty="0"/>
              <a:t>그렇다면 제형이나</a:t>
            </a:r>
            <a:r>
              <a:rPr lang="en-US" altLang="ko-KR" dirty="0"/>
              <a:t>, </a:t>
            </a:r>
            <a:r>
              <a:rPr lang="ko-KR" altLang="en-US" dirty="0"/>
              <a:t>용량의 차이인지 추가적인 분석을 </a:t>
            </a:r>
            <a:r>
              <a:rPr lang="ko-KR" altLang="en-US" dirty="0" err="1"/>
              <a:t>해야할</a:t>
            </a:r>
            <a:r>
              <a:rPr lang="ko-KR" altLang="en-US" dirty="0"/>
              <a:t> 듯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74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약학정보원에서 검색 후 </a:t>
            </a:r>
            <a:r>
              <a:rPr lang="ko-KR" altLang="en-US" dirty="0" err="1"/>
              <a:t>크롤링</a:t>
            </a:r>
            <a:r>
              <a:rPr lang="ko-KR" altLang="en-US" dirty="0"/>
              <a:t> 시도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646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주성분 코드를 주성분명으로 </a:t>
            </a:r>
            <a:r>
              <a:rPr lang="ko-KR" altLang="en-US" dirty="0" err="1"/>
              <a:t>매칭을</a:t>
            </a:r>
            <a:r>
              <a:rPr lang="ko-KR" altLang="en-US" dirty="0"/>
              <a:t> </a:t>
            </a:r>
            <a:r>
              <a:rPr lang="ko-KR" altLang="en-US" dirty="0" err="1"/>
              <a:t>해두고</a:t>
            </a:r>
            <a:r>
              <a:rPr lang="ko-KR" altLang="en-US" dirty="0"/>
              <a:t> 시각화를 했으면 </a:t>
            </a:r>
            <a:r>
              <a:rPr lang="ko-KR" altLang="en-US" dirty="0" err="1"/>
              <a:t>좋았을텐데</a:t>
            </a:r>
            <a:r>
              <a:rPr lang="ko-KR" altLang="en-US" dirty="0"/>
              <a:t> 반대로 해서 각 결과마다 매칭하는 작업을 </a:t>
            </a:r>
            <a:r>
              <a:rPr lang="ko-KR" altLang="en-US" dirty="0" err="1"/>
              <a:t>해야해서</a:t>
            </a:r>
            <a:r>
              <a:rPr lang="ko-KR" altLang="en-US" dirty="0"/>
              <a:t> 시간 소요 많았음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2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 결과에 해당하는 테이블에 대해서 정보를 수집을 했음</a:t>
            </a:r>
            <a:r>
              <a:rPr lang="en-US" altLang="ko-KR" dirty="0"/>
              <a:t>. </a:t>
            </a:r>
            <a:r>
              <a:rPr lang="ko-KR" altLang="en-US" dirty="0" err="1"/>
              <a:t>아캄프로세이트정에</a:t>
            </a:r>
            <a:r>
              <a:rPr lang="ko-KR" altLang="en-US" dirty="0"/>
              <a:t> 대해서 검색했을 때 </a:t>
            </a:r>
            <a:r>
              <a:rPr lang="en-US" altLang="ko-KR" dirty="0"/>
              <a:t>2</a:t>
            </a:r>
            <a:r>
              <a:rPr lang="ko-KR" altLang="en-US" dirty="0"/>
              <a:t>개가 나오지면 결과 파일 값에는 </a:t>
            </a:r>
            <a:r>
              <a:rPr lang="en-US" altLang="ko-KR" dirty="0"/>
              <a:t>0</a:t>
            </a:r>
            <a:r>
              <a:rPr lang="ko-KR" altLang="en-US" dirty="0"/>
              <a:t>으로 원하는 대로 결과가 나오지 않음 </a:t>
            </a:r>
            <a:r>
              <a:rPr lang="en-US" altLang="ko-KR" dirty="0"/>
              <a:t>..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60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자료를 찾다가 공공 데이터 포털에서 오픈 </a:t>
            </a:r>
            <a:r>
              <a:rPr lang="en-US" altLang="ko-KR" dirty="0"/>
              <a:t>API</a:t>
            </a:r>
            <a:r>
              <a:rPr lang="ko-KR" altLang="en-US" dirty="0"/>
              <a:t>라는 걸 찾음 식품 의약안전처에서 제공하는 자료였고</a:t>
            </a:r>
            <a:r>
              <a:rPr lang="en-US" altLang="ko-KR" dirty="0"/>
              <a:t>, </a:t>
            </a:r>
            <a:r>
              <a:rPr lang="ko-KR" altLang="en-US" dirty="0"/>
              <a:t>원했던 대로 효능에 대한 정보를 찾을 수 있었음 하지만 알약이 아닌 시중에 판매 중인 </a:t>
            </a:r>
            <a:r>
              <a:rPr lang="ko-KR" altLang="en-US" dirty="0" err="1"/>
              <a:t>콜데원</a:t>
            </a:r>
            <a:r>
              <a:rPr lang="ko-KR" altLang="en-US" dirty="0"/>
              <a:t> 같은 제품에 대한 정보였음 이 자료도 실패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80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위주로 찾다가 의약품 낱알 식별 정보라는 자료를 찾음 꽃가루 알레르기 치료</a:t>
            </a:r>
            <a:r>
              <a:rPr lang="en-US" altLang="ko-KR" dirty="0"/>
              <a:t>, </a:t>
            </a:r>
            <a:r>
              <a:rPr lang="ko-KR" altLang="en-US" dirty="0"/>
              <a:t>과일 알레르기 치료 처럼 자세한 효능은 아니지만</a:t>
            </a:r>
            <a:r>
              <a:rPr lang="en-US" altLang="ko-KR" dirty="0"/>
              <a:t>, </a:t>
            </a:r>
            <a:r>
              <a:rPr lang="ko-KR" altLang="en-US" dirty="0"/>
              <a:t>알레르기약 처럼 큰 분류는 나와있음</a:t>
            </a:r>
            <a:r>
              <a:rPr lang="en-US" altLang="ko-KR" dirty="0"/>
              <a:t>. </a:t>
            </a:r>
            <a:r>
              <a:rPr lang="ko-KR" altLang="en-US" dirty="0"/>
              <a:t>이 데이터가 제일 낫다고 판단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이 자료에는 제품명과 주성분명을 제공하기 때문에 효능은 주성분 명으로 검색을 해야함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주성분 코드를 주성분명으로 바꾸는 작업이 필요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2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주성분 </a:t>
            </a:r>
            <a:r>
              <a:rPr lang="ko-KR" altLang="en-US" dirty="0" err="1"/>
              <a:t>코드랑</a:t>
            </a:r>
            <a:r>
              <a:rPr lang="ko-KR" altLang="en-US" dirty="0"/>
              <a:t> 주성분명을 </a:t>
            </a:r>
            <a:r>
              <a:rPr lang="ko-KR" altLang="en-US" dirty="0" err="1"/>
              <a:t>매핑해둔</a:t>
            </a:r>
            <a:r>
              <a:rPr lang="ko-KR" altLang="en-US" dirty="0"/>
              <a:t> 자료 찾음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580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원본 데이터 파일에서 주성분 코드를 추출하고 의약품 표준코드에서 검색을 해서 각각 주성분명을 매칭 그리고 주성분 명으로 낱알 식별 정보 자료에서 효능 검색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6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자료는 성불 </a:t>
            </a:r>
            <a:r>
              <a:rPr lang="ko-KR" altLang="en-US" dirty="0" err="1"/>
              <a:t>코드별</a:t>
            </a:r>
            <a:r>
              <a:rPr lang="ko-KR" altLang="en-US" dirty="0"/>
              <a:t> 처방 수를 비교하고자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A4DE7-F2D1-47DB-8851-1EEB3DD78A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094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19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9.png"/><Relationship Id="rId7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19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69.png"/><Relationship Id="rId4" Type="http://schemas.openxmlformats.org/officeDocument/2006/relationships/image" Target="../media/image19.png"/><Relationship Id="rId9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71.png"/><Relationship Id="rId4" Type="http://schemas.openxmlformats.org/officeDocument/2006/relationships/image" Target="../media/image19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3.png"/><Relationship Id="rId4" Type="http://schemas.openxmlformats.org/officeDocument/2006/relationships/image" Target="../media/image19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9.png"/><Relationship Id="rId7" Type="http://schemas.openxmlformats.org/officeDocument/2006/relationships/image" Target="../media/image7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7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9.png"/><Relationship Id="rId7" Type="http://schemas.openxmlformats.org/officeDocument/2006/relationships/image" Target="../media/image8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9.png"/><Relationship Id="rId7" Type="http://schemas.openxmlformats.org/officeDocument/2006/relationships/image" Target="../media/image8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9.png"/><Relationship Id="rId7" Type="http://schemas.openxmlformats.org/officeDocument/2006/relationships/image" Target="../media/image8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9.png"/><Relationship Id="rId7" Type="http://schemas.openxmlformats.org/officeDocument/2006/relationships/image" Target="../media/image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9.png"/><Relationship Id="rId7" Type="http://schemas.openxmlformats.org/officeDocument/2006/relationships/image" Target="../media/image9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9.png"/><Relationship Id="rId7" Type="http://schemas.openxmlformats.org/officeDocument/2006/relationships/image" Target="../media/image9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9.png"/><Relationship Id="rId7" Type="http://schemas.openxmlformats.org/officeDocument/2006/relationships/image" Target="../media/image9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9.png"/><Relationship Id="rId7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9.png"/><Relationship Id="rId7" Type="http://schemas.openxmlformats.org/officeDocument/2006/relationships/image" Target="../media/image10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9.png"/><Relationship Id="rId7" Type="http://schemas.openxmlformats.org/officeDocument/2006/relationships/image" Target="../media/image10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9.png"/><Relationship Id="rId7" Type="http://schemas.openxmlformats.org/officeDocument/2006/relationships/image" Target="../media/image10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9.png"/><Relationship Id="rId7" Type="http://schemas.openxmlformats.org/officeDocument/2006/relationships/image" Target="../media/image1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9.png"/><Relationship Id="rId7" Type="http://schemas.openxmlformats.org/officeDocument/2006/relationships/image" Target="../media/image1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9.png"/><Relationship Id="rId7" Type="http://schemas.openxmlformats.org/officeDocument/2006/relationships/image" Target="../media/image11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9.png"/><Relationship Id="rId7" Type="http://schemas.openxmlformats.org/officeDocument/2006/relationships/image" Target="../media/image1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9.png"/><Relationship Id="rId7" Type="http://schemas.openxmlformats.org/officeDocument/2006/relationships/image" Target="../media/image1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Relationship Id="rId9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3.png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9.png"/><Relationship Id="rId7" Type="http://schemas.openxmlformats.org/officeDocument/2006/relationships/image" Target="../media/image1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3.png"/><Relationship Id="rId10" Type="http://schemas.openxmlformats.org/officeDocument/2006/relationships/image" Target="../media/image133.png"/><Relationship Id="rId4" Type="http://schemas.openxmlformats.org/officeDocument/2006/relationships/image" Target="../media/image19.png"/><Relationship Id="rId9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9.png"/><Relationship Id="rId7" Type="http://schemas.openxmlformats.org/officeDocument/2006/relationships/image" Target="../media/image1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3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3.png"/><Relationship Id="rId4" Type="http://schemas.openxmlformats.org/officeDocument/2006/relationships/image" Target="../media/image19.png"/><Relationship Id="rId9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3.png"/><Relationship Id="rId10" Type="http://schemas.openxmlformats.org/officeDocument/2006/relationships/image" Target="../media/image141.png"/><Relationship Id="rId4" Type="http://schemas.openxmlformats.org/officeDocument/2006/relationships/image" Target="../media/image19.png"/><Relationship Id="rId9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3.png"/><Relationship Id="rId4" Type="http://schemas.openxmlformats.org/officeDocument/2006/relationships/image" Target="../media/image19.png"/><Relationship Id="rId9" Type="http://schemas.openxmlformats.org/officeDocument/2006/relationships/image" Target="../media/image14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7.png"/><Relationship Id="rId5" Type="http://schemas.openxmlformats.org/officeDocument/2006/relationships/image" Target="../media/image73.png"/><Relationship Id="rId10" Type="http://schemas.openxmlformats.org/officeDocument/2006/relationships/image" Target="../media/image146.png"/><Relationship Id="rId4" Type="http://schemas.openxmlformats.org/officeDocument/2006/relationships/image" Target="../media/image19.png"/><Relationship Id="rId9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3.png"/><Relationship Id="rId4" Type="http://schemas.openxmlformats.org/officeDocument/2006/relationships/image" Target="../media/image19.png"/><Relationship Id="rId9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50.png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0.png"/><Relationship Id="rId5" Type="http://schemas.openxmlformats.org/officeDocument/2006/relationships/image" Target="../media/image24.png"/><Relationship Id="rId10" Type="http://schemas.openxmlformats.org/officeDocument/2006/relationships/image" Target="../media/image39.png"/><Relationship Id="rId4" Type="http://schemas.openxmlformats.org/officeDocument/2006/relationships/image" Target="../media/image19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12293" y="8822756"/>
            <a:ext cx="1361311" cy="21429"/>
            <a:chOff x="14412293" y="8822756"/>
            <a:chExt cx="1361311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4412293" y="8822756"/>
              <a:ext cx="1361311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4749" y="4089349"/>
            <a:ext cx="799936" cy="107143"/>
            <a:chOff x="1124749" y="4089349"/>
            <a:chExt cx="799936" cy="10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24749" y="4089349"/>
              <a:ext cx="799936" cy="10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05906" y="8971718"/>
            <a:ext cx="1229701" cy="4542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6308" y="3478860"/>
            <a:ext cx="9979150" cy="14558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94447" y="8288720"/>
            <a:ext cx="1014681" cy="6152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96050" cy="865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3016" y="2066667"/>
            <a:ext cx="11620987" cy="1629110"/>
            <a:chOff x="3073016" y="2066667"/>
            <a:chExt cx="11620987" cy="16291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3016" y="2066667"/>
              <a:ext cx="11620987" cy="16291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58080" y="4042985"/>
            <a:ext cx="10198126" cy="4668088"/>
            <a:chOff x="3358080" y="4042985"/>
            <a:chExt cx="10198126" cy="46680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8080" y="4042985"/>
              <a:ext cx="10198126" cy="4668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96050" cy="865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13182" y="4309026"/>
            <a:ext cx="13816662" cy="16583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4625" y="3918920"/>
            <a:ext cx="8468691" cy="24659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23810" y="2184127"/>
            <a:ext cx="3022741" cy="6171429"/>
            <a:chOff x="3123810" y="2184127"/>
            <a:chExt cx="3022741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3810" y="2184127"/>
              <a:ext cx="302274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8164" y="3872898"/>
            <a:ext cx="7919696" cy="28344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543" y="3269398"/>
            <a:ext cx="9291695" cy="1091713"/>
            <a:chOff x="245543" y="3269398"/>
            <a:chExt cx="9291695" cy="10917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543" y="3269398"/>
              <a:ext cx="9291695" cy="10917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0069" y="5376172"/>
            <a:ext cx="8127169" cy="2105231"/>
            <a:chOff x="1410069" y="5376172"/>
            <a:chExt cx="8127169" cy="21052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0069" y="5376172"/>
              <a:ext cx="8127169" cy="2105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878" y="6973617"/>
            <a:ext cx="17282915" cy="765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74458" y="2993436"/>
            <a:ext cx="5755505" cy="3079794"/>
            <a:chOff x="6074458" y="2993436"/>
            <a:chExt cx="5755505" cy="30797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74458" y="2993436"/>
              <a:ext cx="5755505" cy="3079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5783" y="3282655"/>
            <a:ext cx="10438000" cy="33708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9048" y="2854438"/>
            <a:ext cx="6171429" cy="4687912"/>
            <a:chOff x="1419048" y="2854438"/>
            <a:chExt cx="6171429" cy="46879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048" y="2854438"/>
              <a:ext cx="6171429" cy="46879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25242" y="3282650"/>
            <a:ext cx="9790943" cy="3888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8862" y="2057143"/>
            <a:ext cx="4731138" cy="6171429"/>
            <a:chOff x="1868862" y="2057143"/>
            <a:chExt cx="4731138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8862" y="2057143"/>
              <a:ext cx="473113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24545" y="2529059"/>
            <a:ext cx="8685134" cy="2336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1619" y="2593748"/>
            <a:ext cx="6171429" cy="5666434"/>
            <a:chOff x="1741619" y="2593748"/>
            <a:chExt cx="6171429" cy="56664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1619" y="2593748"/>
              <a:ext cx="6171429" cy="56664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6931" y="4857008"/>
            <a:ext cx="5552320" cy="3403175"/>
            <a:chOff x="9996931" y="4857008"/>
            <a:chExt cx="5552320" cy="34031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6931" y="4857008"/>
              <a:ext cx="5552320" cy="3403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16259" y="4260431"/>
            <a:ext cx="9978829" cy="1799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7937" y="2804123"/>
            <a:ext cx="6171429" cy="4982231"/>
            <a:chOff x="707937" y="2804123"/>
            <a:chExt cx="6171429" cy="49822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937" y="2804123"/>
              <a:ext cx="6171429" cy="4982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25240" y="3739793"/>
            <a:ext cx="9448848" cy="28534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9524" y="2658256"/>
            <a:ext cx="6171429" cy="4969202"/>
            <a:chOff x="809524" y="2658256"/>
            <a:chExt cx="6171429" cy="49692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524" y="2658256"/>
              <a:ext cx="6171429" cy="4969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65" y="1077627"/>
            <a:ext cx="18285714" cy="11610619"/>
            <a:chOff x="78465" y="1077627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73741" y="-4906063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65" y="1077627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734" y="4581079"/>
            <a:ext cx="3586320" cy="13783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5169" y="2289601"/>
            <a:ext cx="3803859" cy="8632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3734" y="6481058"/>
            <a:ext cx="3595844" cy="13688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30125" y="4560001"/>
            <a:ext cx="3586320" cy="13688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32229" y="6481058"/>
            <a:ext cx="4323834" cy="13783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21239" y="4560001"/>
            <a:ext cx="4126664" cy="137114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59906" y="6481058"/>
            <a:ext cx="3379426" cy="13616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99541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356" y="1849593"/>
            <a:ext cx="14358962" cy="2336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53491" y="4668068"/>
            <a:ext cx="9778733" cy="3789037"/>
            <a:chOff x="4253491" y="4668068"/>
            <a:chExt cx="9778733" cy="3789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53491" y="4668068"/>
              <a:ext cx="9778733" cy="3789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926" y="2198256"/>
            <a:ext cx="10543534" cy="1799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49764" y="4457143"/>
            <a:ext cx="8329043" cy="3771391"/>
            <a:chOff x="4749764" y="4457143"/>
            <a:chExt cx="8329043" cy="37713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9764" y="4457143"/>
              <a:ext cx="8329043" cy="3771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356" y="1951180"/>
            <a:ext cx="13616724" cy="1799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0097" y="3945597"/>
            <a:ext cx="6072692" cy="4638492"/>
            <a:chOff x="980097" y="3945597"/>
            <a:chExt cx="6072692" cy="46384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097" y="3945597"/>
              <a:ext cx="6072692" cy="4638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12274" y="4599137"/>
            <a:ext cx="8812391" cy="3534587"/>
            <a:chOff x="8112274" y="4599137"/>
            <a:chExt cx="8812391" cy="35345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2274" y="4599137"/>
              <a:ext cx="8812391" cy="3534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6356" y="1951180"/>
            <a:ext cx="13616724" cy="1799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5873" y="4016347"/>
            <a:ext cx="6171429" cy="4567742"/>
            <a:chOff x="1215873" y="4016347"/>
            <a:chExt cx="6171429" cy="45677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5873" y="4016347"/>
              <a:ext cx="6171429" cy="45677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5306" y="5358064"/>
            <a:ext cx="7998429" cy="1884309"/>
            <a:chOff x="8545306" y="5358064"/>
            <a:chExt cx="7998429" cy="18843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5306" y="5358064"/>
              <a:ext cx="7998429" cy="1884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447686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9815" y="4334378"/>
            <a:ext cx="13253611" cy="17371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0768" y="2013967"/>
            <a:ext cx="7854152" cy="6257780"/>
            <a:chOff x="780768" y="2013967"/>
            <a:chExt cx="7854152" cy="62577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768" y="2013967"/>
              <a:ext cx="7854152" cy="62577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12230" y="3274699"/>
            <a:ext cx="9092105" cy="38976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7261" y="2026828"/>
            <a:ext cx="6667781" cy="765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7200" y="2685714"/>
            <a:ext cx="8984590" cy="5787452"/>
            <a:chOff x="787200" y="2685714"/>
            <a:chExt cx="8984590" cy="57874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200" y="2685714"/>
              <a:ext cx="8984590" cy="57874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00786" y="3540513"/>
            <a:ext cx="7378046" cy="4483582"/>
            <a:chOff x="10300786" y="3540513"/>
            <a:chExt cx="7378046" cy="44835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0786" y="3540513"/>
              <a:ext cx="7378046" cy="44835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7259" y="2026831"/>
            <a:ext cx="7483896" cy="765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2231" y="3274698"/>
            <a:ext cx="9538972" cy="4903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125" y="3060027"/>
            <a:ext cx="7741686" cy="5040365"/>
            <a:chOff x="454125" y="3060027"/>
            <a:chExt cx="7741686" cy="50403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125" y="3060027"/>
              <a:ext cx="7741686" cy="50403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7259" y="2026831"/>
            <a:ext cx="7398286" cy="765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12231" y="3274698"/>
            <a:ext cx="9538972" cy="4903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3225" y="3339390"/>
            <a:ext cx="6171429" cy="4263896"/>
            <a:chOff x="1373225" y="3339390"/>
            <a:chExt cx="6171429" cy="42638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3225" y="3339390"/>
              <a:ext cx="6171429" cy="4263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7259" y="2026831"/>
            <a:ext cx="7455324" cy="765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53400" y="3274698"/>
            <a:ext cx="9626115" cy="4903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1270" y="3339390"/>
            <a:ext cx="6171429" cy="3957299"/>
            <a:chOff x="1041270" y="3339390"/>
            <a:chExt cx="6171429" cy="39572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1270" y="3339390"/>
              <a:ext cx="6171429" cy="3957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7068" y="2544201"/>
            <a:ext cx="4043891" cy="54187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77003" cy="865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18192" y="2613696"/>
            <a:ext cx="6737205" cy="52570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8405" y="2786990"/>
            <a:ext cx="5485714" cy="35714"/>
            <a:chOff x="5108405" y="2786990"/>
            <a:chExt cx="5485714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8405" y="2786990"/>
              <a:ext cx="5485714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93065" y="3944625"/>
            <a:ext cx="5485714" cy="35714"/>
            <a:chOff x="5093065" y="3944625"/>
            <a:chExt cx="5485714" cy="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3065" y="3944625"/>
              <a:ext cx="5485714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08405" y="5158187"/>
            <a:ext cx="5485714" cy="35714"/>
            <a:chOff x="5108405" y="5158187"/>
            <a:chExt cx="5485714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8405" y="5158187"/>
              <a:ext cx="5485714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08405" y="6306298"/>
            <a:ext cx="5485714" cy="35714"/>
            <a:chOff x="5108405" y="6306298"/>
            <a:chExt cx="5485714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8405" y="6306298"/>
              <a:ext cx="5485714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08405" y="7609318"/>
            <a:ext cx="5485714" cy="35714"/>
            <a:chOff x="5108405" y="7609318"/>
            <a:chExt cx="5485714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8405" y="7609318"/>
              <a:ext cx="5485714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7259" y="2026831"/>
            <a:ext cx="6618458" cy="765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1000" y="3274698"/>
            <a:ext cx="9626115" cy="4903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2540" y="3136216"/>
            <a:ext cx="6171429" cy="4185294"/>
            <a:chOff x="682540" y="3136216"/>
            <a:chExt cx="6171429" cy="41852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540" y="3136216"/>
              <a:ext cx="6171429" cy="41852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30820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7259" y="2026831"/>
            <a:ext cx="6608934" cy="765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24800" y="3274698"/>
            <a:ext cx="9626115" cy="4903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2540" y="3136216"/>
            <a:ext cx="6171429" cy="4185294"/>
            <a:chOff x="682540" y="3136216"/>
            <a:chExt cx="6171429" cy="41852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540" y="3136216"/>
              <a:ext cx="6171429" cy="41852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775741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87259" y="2026831"/>
            <a:ext cx="6599410" cy="765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1000" y="2998259"/>
            <a:ext cx="9626115" cy="4386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9048" y="3062949"/>
            <a:ext cx="6171429" cy="4159816"/>
            <a:chOff x="1419048" y="3062949"/>
            <a:chExt cx="6171429" cy="41598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048" y="3062949"/>
              <a:ext cx="6171429" cy="4159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0069" y="1976040"/>
            <a:ext cx="6589886" cy="765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01000" y="2998259"/>
            <a:ext cx="9626115" cy="4903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3333" y="3368888"/>
            <a:ext cx="6171429" cy="3811394"/>
            <a:chOff x="733333" y="3368888"/>
            <a:chExt cx="6171429" cy="38113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3333" y="3368888"/>
              <a:ext cx="6171429" cy="38113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0069" y="1976040"/>
            <a:ext cx="6932448" cy="765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20000" y="3498982"/>
            <a:ext cx="10411772" cy="38690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6934" y="3335103"/>
            <a:ext cx="7068781" cy="4733876"/>
            <a:chOff x="216934" y="3335103"/>
            <a:chExt cx="7068781" cy="47338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934" y="3335103"/>
              <a:ext cx="7068781" cy="4733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0069" y="1976040"/>
            <a:ext cx="6142791" cy="7555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6600" y="3498983"/>
            <a:ext cx="10408419" cy="3897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0159" y="3614470"/>
            <a:ext cx="6171429" cy="3853227"/>
            <a:chOff x="330159" y="3614470"/>
            <a:chExt cx="6171429" cy="38532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159" y="3614470"/>
              <a:ext cx="6171429" cy="3853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0069" y="1976040"/>
            <a:ext cx="6264315" cy="7555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5783" y="3498983"/>
            <a:ext cx="10176848" cy="4386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921" y="3254925"/>
            <a:ext cx="6171429" cy="4335506"/>
            <a:chOff x="834921" y="3254925"/>
            <a:chExt cx="6171429" cy="43355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921" y="3254925"/>
              <a:ext cx="6171429" cy="4335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0069" y="1976040"/>
            <a:ext cx="6449677" cy="7555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5783" y="3498983"/>
            <a:ext cx="10411772" cy="4386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2540" y="3226046"/>
            <a:ext cx="6930159" cy="4850406"/>
            <a:chOff x="482540" y="3226046"/>
            <a:chExt cx="6930159" cy="48504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540" y="3226046"/>
              <a:ext cx="6930159" cy="4850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0069" y="1976040"/>
            <a:ext cx="6468724" cy="7555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5783" y="3498983"/>
            <a:ext cx="10408419" cy="38690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2698" y="3361345"/>
            <a:ext cx="6171429" cy="4122665"/>
            <a:chOff x="812698" y="3361345"/>
            <a:chExt cx="6171429" cy="41226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2698" y="3361345"/>
              <a:ext cx="6171429" cy="41226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0069" y="1976040"/>
            <a:ext cx="6459200" cy="7555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5783" y="3219164"/>
            <a:ext cx="10408419" cy="4903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9365" y="3110725"/>
            <a:ext cx="6171429" cy="4064264"/>
            <a:chOff x="479365" y="3110725"/>
            <a:chExt cx="6171429" cy="40642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365" y="3110725"/>
              <a:ext cx="6171429" cy="4064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96050" cy="865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DF6CAB-444B-27C9-2718-827054C02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7357" y="1889928"/>
            <a:ext cx="11811000" cy="66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5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0069" y="1976040"/>
            <a:ext cx="6459200" cy="7555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5783" y="3219164"/>
            <a:ext cx="10408419" cy="3888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8730" y="3290646"/>
            <a:ext cx="6588379" cy="4181726"/>
            <a:chOff x="758730" y="3290646"/>
            <a:chExt cx="6588379" cy="41817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730" y="3290646"/>
              <a:ext cx="6588379" cy="41817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0069" y="1976040"/>
            <a:ext cx="6459200" cy="7555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5783" y="3219164"/>
            <a:ext cx="10408419" cy="4386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762" y="3269115"/>
            <a:ext cx="6171429" cy="3798279"/>
            <a:chOff x="504762" y="3269115"/>
            <a:chExt cx="6171429" cy="37982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762" y="3269115"/>
              <a:ext cx="6171429" cy="379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0859" y="1899850"/>
            <a:ext cx="6459200" cy="7555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5783" y="3219164"/>
            <a:ext cx="10408419" cy="3897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7302" y="3446304"/>
            <a:ext cx="6171429" cy="3901045"/>
            <a:chOff x="987302" y="3446304"/>
            <a:chExt cx="6171429" cy="39010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302" y="3446304"/>
              <a:ext cx="6171429" cy="3901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0859" y="1899850"/>
            <a:ext cx="7034924" cy="7650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5783" y="3219164"/>
            <a:ext cx="10408419" cy="43864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5079" y="3413384"/>
            <a:ext cx="6171429" cy="3814501"/>
            <a:chOff x="965079" y="3413384"/>
            <a:chExt cx="6171429" cy="38145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079" y="3413384"/>
              <a:ext cx="6171429" cy="3814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7230" y="4006464"/>
            <a:ext cx="15002038" cy="23170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0859" y="1899850"/>
            <a:ext cx="6872200" cy="765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55552" y="2650412"/>
            <a:ext cx="8614710" cy="5594413"/>
            <a:chOff x="4555552" y="2650412"/>
            <a:chExt cx="8614710" cy="55944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5552" y="2650412"/>
              <a:ext cx="8614710" cy="5594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800" y="3663747"/>
            <a:ext cx="13351534" cy="28344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99541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0859" y="1899850"/>
            <a:ext cx="6862677" cy="765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5049" y="3138541"/>
            <a:ext cx="7768625" cy="5046086"/>
            <a:chOff x="595049" y="3138541"/>
            <a:chExt cx="7768625" cy="50460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049" y="3138541"/>
              <a:ext cx="7768625" cy="50460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74603" y="3138541"/>
            <a:ext cx="7880216" cy="5120180"/>
            <a:chOff x="9574603" y="3138541"/>
            <a:chExt cx="7880216" cy="51201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74603" y="3138541"/>
              <a:ext cx="7880216" cy="5120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2348" y="3796682"/>
            <a:ext cx="7613780" cy="27249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8855" y="3803583"/>
            <a:ext cx="7611437" cy="272496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1834" y="4539797"/>
            <a:ext cx="14684105" cy="18282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96050" cy="8655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7311" y="5899063"/>
            <a:ext cx="8579176" cy="20563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61120" y="2504866"/>
            <a:ext cx="9316734" cy="2688785"/>
            <a:chOff x="7761120" y="2504866"/>
            <a:chExt cx="9316734" cy="26887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1120" y="2504866"/>
              <a:ext cx="9316734" cy="26887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7913" y="2454072"/>
            <a:ext cx="5094310" cy="6023356"/>
            <a:chOff x="1327913" y="2454072"/>
            <a:chExt cx="5094310" cy="60233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7913" y="2454072"/>
              <a:ext cx="5094310" cy="6023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41102" y="2976123"/>
            <a:ext cx="15232550" cy="174523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667000" y="4966212"/>
            <a:ext cx="18546049" cy="197033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7783" y="2407783"/>
            <a:ext cx="9652562" cy="134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510" y="4024994"/>
            <a:ext cx="10456973" cy="3960384"/>
            <a:chOff x="563510" y="4024994"/>
            <a:chExt cx="10456973" cy="39603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510" y="4024994"/>
              <a:ext cx="10456973" cy="39603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5949" y="2112680"/>
            <a:ext cx="5100408" cy="6171429"/>
            <a:chOff x="12315949" y="2112680"/>
            <a:chExt cx="5100408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15949" y="2112680"/>
              <a:ext cx="510040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3175" y="2302365"/>
            <a:ext cx="6171429" cy="5680984"/>
            <a:chOff x="1003175" y="2302365"/>
            <a:chExt cx="6171429" cy="56809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3175" y="2302365"/>
              <a:ext cx="6171429" cy="56809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06932" y="1711816"/>
            <a:ext cx="10201629" cy="697315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99541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00" y="2267148"/>
            <a:ext cx="3330663" cy="6139727"/>
            <a:chOff x="707937" y="2377755"/>
            <a:chExt cx="3330663" cy="6139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8" cstate="print"/>
            <a:srcRect r="57024"/>
            <a:stretch/>
          </p:blipFill>
          <p:spPr>
            <a:xfrm>
              <a:off x="707937" y="2377755"/>
              <a:ext cx="3330663" cy="6139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58084" y="3005083"/>
            <a:ext cx="9699335" cy="2137775"/>
            <a:chOff x="8458084" y="3005083"/>
            <a:chExt cx="9699335" cy="21377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8084" y="3005083"/>
              <a:ext cx="9699335" cy="21377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10919" y="5916263"/>
            <a:ext cx="9656381" cy="23170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FC522C-8BE5-A9B5-8888-313B7860004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6326"/>
          <a:stretch/>
        </p:blipFill>
        <p:spPr>
          <a:xfrm>
            <a:off x="3969860" y="2795968"/>
            <a:ext cx="4406638" cy="511429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261650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0859" y="2255402"/>
            <a:ext cx="8258019" cy="1799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9447" y="4503162"/>
            <a:ext cx="11149255" cy="3361929"/>
            <a:chOff x="3519447" y="4503162"/>
            <a:chExt cx="11149255" cy="33619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9447" y="4503162"/>
              <a:ext cx="11149255" cy="33619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5053059" cy="869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4867" y="2650127"/>
            <a:ext cx="16010462" cy="499954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94C4DAA-29F1-7B87-4393-4E55BDC1F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0722" y="3707061"/>
            <a:ext cx="9091366" cy="314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8995608"/>
            <a:ext cx="3104762" cy="553561"/>
            <a:chOff x="7590476" y="8995608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8995608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2" y="9122392"/>
            <a:ext cx="2635635" cy="3167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96050" cy="865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4613" y="2112680"/>
            <a:ext cx="5525638" cy="6171429"/>
            <a:chOff x="1434613" y="2112680"/>
            <a:chExt cx="5525638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4613" y="2112680"/>
              <a:ext cx="552563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8628" y="2673109"/>
            <a:ext cx="7450197" cy="5050569"/>
            <a:chOff x="8768628" y="2673109"/>
            <a:chExt cx="7450197" cy="50505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68628" y="2673109"/>
              <a:ext cx="7450197" cy="5050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1630177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96050" cy="8655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39533" y="6051444"/>
            <a:ext cx="8638233" cy="2014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5724" y="3514525"/>
            <a:ext cx="6854752" cy="3256664"/>
            <a:chOff x="735724" y="3514525"/>
            <a:chExt cx="6854752" cy="32566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5724" y="3514525"/>
              <a:ext cx="6854752" cy="32566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2371" y="2980393"/>
            <a:ext cx="8352058" cy="2522762"/>
            <a:chOff x="8502371" y="2980393"/>
            <a:chExt cx="8352058" cy="2522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2371" y="2980393"/>
              <a:ext cx="8352058" cy="2522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99541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96050" cy="865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6608" y="2347350"/>
            <a:ext cx="6929078" cy="4598559"/>
            <a:chOff x="1026608" y="2347350"/>
            <a:chExt cx="6929078" cy="45985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608" y="2347350"/>
              <a:ext cx="6929078" cy="45985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7872" y="2376873"/>
            <a:ext cx="7554292" cy="4620383"/>
            <a:chOff x="9117872" y="2376873"/>
            <a:chExt cx="7554292" cy="46203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17872" y="2376873"/>
              <a:ext cx="7554292" cy="462038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16655" y="7420947"/>
            <a:ext cx="7913386" cy="659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5173" y="575954"/>
            <a:ext cx="4496050" cy="8655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90476" y="9139169"/>
            <a:ext cx="3104762" cy="553561"/>
            <a:chOff x="7590476" y="9139169"/>
            <a:chExt cx="3104762" cy="5535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0476" y="9139169"/>
              <a:ext cx="3104762" cy="55356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2" y="9265953"/>
            <a:ext cx="2635635" cy="316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3679" y="2538488"/>
            <a:ext cx="16618357" cy="2604369"/>
            <a:chOff x="833679" y="2538488"/>
            <a:chExt cx="16618357" cy="26043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679" y="2538488"/>
              <a:ext cx="16618357" cy="26043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0345" y="5472061"/>
            <a:ext cx="7345889" cy="1616974"/>
            <a:chOff x="300345" y="5472061"/>
            <a:chExt cx="7345889" cy="1616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345" y="5472061"/>
              <a:ext cx="7345889" cy="16169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50625" y="5395870"/>
            <a:ext cx="9501411" cy="1600936"/>
            <a:chOff x="7950625" y="5395870"/>
            <a:chExt cx="9501411" cy="16009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50625" y="5395870"/>
              <a:ext cx="9501411" cy="16009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56648" y="7406203"/>
            <a:ext cx="7834214" cy="659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769</Words>
  <Application>Microsoft Office PowerPoint</Application>
  <PresentationFormat>사용자 지정</PresentationFormat>
  <Paragraphs>92</Paragraphs>
  <Slides>57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정보경</cp:lastModifiedBy>
  <cp:revision>6</cp:revision>
  <dcterms:created xsi:type="dcterms:W3CDTF">2023-04-05T06:21:10Z</dcterms:created>
  <dcterms:modified xsi:type="dcterms:W3CDTF">2023-04-06T05:31:39Z</dcterms:modified>
</cp:coreProperties>
</file>